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5" r:id="rId8"/>
    <p:sldId id="266" r:id="rId9"/>
    <p:sldId id="264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8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12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806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998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10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503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8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507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474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868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490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337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0976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7889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03358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9511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9092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937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12A61-AE15-4B89-82C5-543E1725765B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A657A5A-1024-4046-AD89-AA32AD1D6E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810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gif"/><Relationship Id="rId12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7240" y="703384"/>
            <a:ext cx="9690816" cy="181407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en-GB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 Health First Aid </a:t>
            </a:r>
            <a:br>
              <a:rPr lang="en-GB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 Introduction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7241" y="4050833"/>
            <a:ext cx="9690816" cy="268759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rgbClr val="00B050"/>
                </a:solidFill>
              </a:rPr>
              <a:t>Mental Health First Aid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US" sz="2400" dirty="0">
                <a:solidFill>
                  <a:schemeClr val="tx1"/>
                </a:solidFill>
              </a:rPr>
              <a:t>Tanya, Troy and Cathy </a:t>
            </a:r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Thursday 10</a:t>
            </a:r>
            <a:r>
              <a:rPr lang="en-GB" sz="2400" baseline="30000" dirty="0">
                <a:solidFill>
                  <a:schemeClr val="tx1"/>
                </a:solidFill>
              </a:rPr>
              <a:t>th</a:t>
            </a:r>
            <a:r>
              <a:rPr lang="en-GB" sz="2400" dirty="0">
                <a:solidFill>
                  <a:schemeClr val="tx1"/>
                </a:solidFill>
              </a:rPr>
              <a:t> October 2024 </a:t>
            </a:r>
          </a:p>
        </p:txBody>
      </p:sp>
    </p:spTree>
    <p:extLst>
      <p:ext uri="{BB962C8B-B14F-4D97-AF65-F5344CB8AC3E}">
        <p14:creationId xmlns:p14="http://schemas.microsoft.com/office/powerpoint/2010/main" val="368793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61847" y="492369"/>
            <a:ext cx="62319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00B050"/>
                </a:solidFill>
                <a:latin typeface="Calibri" panose="020F0502020204030204" pitchFamily="34" charset="0"/>
              </a:rPr>
              <a:t>First Aid</a:t>
            </a:r>
          </a:p>
        </p:txBody>
      </p:sp>
      <p:sp>
        <p:nvSpPr>
          <p:cNvPr id="3" name="Rectangle 2"/>
          <p:cNvSpPr/>
          <p:nvPr/>
        </p:nvSpPr>
        <p:spPr>
          <a:xfrm>
            <a:off x="365760" y="1547447"/>
            <a:ext cx="10719582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First aid is the help given to a person who is ill or injured before professional medical treatment can be obtained. The aims of any first aid are to:</a:t>
            </a:r>
            <a:endParaRPr lang="en-GB" sz="24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8000" y="2790107"/>
            <a:ext cx="6096000" cy="48750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Preserve life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48000" y="3277772"/>
            <a:ext cx="6532098" cy="48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GB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Prevent further harm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8000" y="3826514"/>
            <a:ext cx="4998720" cy="48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GB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Promote recovery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71446" y="4375256"/>
            <a:ext cx="7151077" cy="48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Provide comfort to the person who is ill or injured</a:t>
            </a:r>
          </a:p>
        </p:txBody>
      </p:sp>
    </p:spTree>
    <p:extLst>
      <p:ext uri="{BB962C8B-B14F-4D97-AF65-F5344CB8AC3E}">
        <p14:creationId xmlns:p14="http://schemas.microsoft.com/office/powerpoint/2010/main" val="3798729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3378" y="1327750"/>
            <a:ext cx="8159262" cy="1826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b="1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MHFA is the help offered to a person developing a mental health issue, experiencing a worsening of an existing mental health issue or in a mental health crisis. The first aid is given until appropriate professional help is received or until the crisis appears to have been resolved.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52356" y="576775"/>
            <a:ext cx="8567225" cy="72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Mental Health First Aid?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53285" y="3453235"/>
            <a:ext cx="7399606" cy="919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Aims of Mental Health First Aider are to: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en-GB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33378" y="4252220"/>
            <a:ext cx="8947053" cy="42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Preserve life where a person may be at risk of harm to themselves or others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33378" y="4781110"/>
            <a:ext cx="8707905" cy="42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GB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 Provide help to prevent the mental health issue from becoming more serious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33378" y="5281067"/>
            <a:ext cx="7723164" cy="42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GB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Promote recovery of good mental health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33378" y="5809957"/>
            <a:ext cx="7484013" cy="405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Provide comfort to a person with a mental health issue</a:t>
            </a:r>
            <a:endParaRPr lang="en-GB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99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83545" y="435181"/>
            <a:ext cx="8074854" cy="72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Mental health issues are common </a:t>
            </a:r>
          </a:p>
        </p:txBody>
      </p:sp>
      <p:sp>
        <p:nvSpPr>
          <p:cNvPr id="3" name="Rectangle 2"/>
          <p:cNvSpPr/>
          <p:nvPr/>
        </p:nvSpPr>
        <p:spPr>
          <a:xfrm>
            <a:off x="1697686" y="1871828"/>
            <a:ext cx="82183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B050"/>
                </a:solidFill>
                <a:latin typeface="Calibri" panose="020F0502020204030204" pitchFamily="34" charset="0"/>
              </a:rPr>
              <a:t>So what is our role as mental health first aider?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59390" y="3368319"/>
            <a:ext cx="7723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Calibri" panose="020F0502020204030204" pitchFamily="34" charset="0"/>
              </a:rPr>
              <a:t>To listen and communicate in a non-judgemental way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59391" y="4234375"/>
            <a:ext cx="5999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Calibri" panose="020F0502020204030204" pitchFamily="34" charset="0"/>
              </a:rPr>
              <a:t>To support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59390" y="5100431"/>
            <a:ext cx="63023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latin typeface="Calibri" panose="020F0502020204030204" pitchFamily="34" charset="0"/>
              </a:rPr>
              <a:t>To guide to relevant professional help if necessary</a:t>
            </a:r>
          </a:p>
        </p:txBody>
      </p:sp>
    </p:spTree>
    <p:extLst>
      <p:ext uri="{BB962C8B-B14F-4D97-AF65-F5344CB8AC3E}">
        <p14:creationId xmlns:p14="http://schemas.microsoft.com/office/powerpoint/2010/main" val="677506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2709" y="590843"/>
            <a:ext cx="10016196" cy="5237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4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‘For all our differences, an underlying need for good mental health is something all human beings share. And so, in building more mentally </a:t>
            </a:r>
            <a:r>
              <a:rPr lang="en-GB" sz="4000" b="1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healthy communities, </a:t>
            </a:r>
            <a:r>
              <a:rPr lang="en-GB" sz="4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perhaps that which unites us truly is greater than what divides us’.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4000" b="1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MHFA England 2016</a:t>
            </a:r>
            <a:endParaRPr lang="en-GB" sz="20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089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38909" y="1810327"/>
            <a:ext cx="896850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Within our roles as Mental Health First Aiders, we are here if you need us, whether it be as a listening ear if you are experiencing any difficulties within day to day life, or as a support to guide you to useful resources or professional help.</a:t>
            </a:r>
          </a:p>
          <a:p>
            <a:endParaRPr lang="en-US" sz="2400" dirty="0">
              <a:solidFill>
                <a:srgbClr val="00B05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support we will offer will be confidential and </a:t>
            </a:r>
            <a:r>
              <a:rPr lang="en-US" sz="2400" dirty="0" err="1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non-judgemental</a:t>
            </a:r>
            <a:r>
              <a:rPr lang="en-US" sz="24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en-US" sz="2400" dirty="0">
              <a:solidFill>
                <a:srgbClr val="00B05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</a:t>
            </a:r>
            <a:r>
              <a:rPr lang="en-US" sz="2400" dirty="0" err="1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realise</a:t>
            </a:r>
            <a:r>
              <a:rPr lang="en-US" sz="24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we work in a busy environment, but we will make time for you. </a:t>
            </a:r>
            <a:endParaRPr lang="en-GB" sz="2400" dirty="0">
              <a:solidFill>
                <a:srgbClr val="00B05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674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880" y="90181"/>
            <a:ext cx="4737432" cy="66776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276" y="90180"/>
            <a:ext cx="4737432" cy="66776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5932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3b5b751e-b87b-4721-96da-d686b5899a29@lgflmai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276" y="76480"/>
            <a:ext cx="4737432" cy="6691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3f09ea09-4c67-4454-89ec-847daa268632@lgflmai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24" y="83331"/>
            <a:ext cx="4737432" cy="6691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793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75913" y="98474"/>
            <a:ext cx="6457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Ten Keys to Happiness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75250" y="730589"/>
            <a:ext cx="7272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  <a:latin typeface="Calibri" panose="020F0502020204030204" pitchFamily="34" charset="0"/>
              </a:rPr>
              <a:t>G</a:t>
            </a:r>
            <a:r>
              <a:rPr lang="en-GB" sz="2000" b="1" dirty="0">
                <a:latin typeface="Calibri" panose="020F0502020204030204" pitchFamily="34" charset="0"/>
              </a:rPr>
              <a:t>iving – do things for others</a:t>
            </a:r>
            <a:endParaRPr lang="en-GB" sz="2000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5250" y="1180755"/>
            <a:ext cx="56833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  <a:latin typeface="Calibri" panose="020F0502020204030204" pitchFamily="34" charset="0"/>
              </a:rPr>
              <a:t>R</a:t>
            </a:r>
            <a:r>
              <a:rPr lang="en-GB" sz="2000" b="1" dirty="0">
                <a:latin typeface="Calibri" panose="020F0502020204030204" pitchFamily="34" charset="0"/>
              </a:rPr>
              <a:t>elating – connect with people</a:t>
            </a:r>
            <a:endParaRPr lang="en-GB" sz="2000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5250" y="1649027"/>
            <a:ext cx="4178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  <a:latin typeface="Calibri" panose="020F0502020204030204" pitchFamily="34" charset="0"/>
              </a:rPr>
              <a:t>E</a:t>
            </a:r>
            <a:r>
              <a:rPr lang="en-GB" sz="2000" b="1" dirty="0">
                <a:latin typeface="Calibri" panose="020F0502020204030204" pitchFamily="34" charset="0"/>
              </a:rPr>
              <a:t>xercising – take care of your body</a:t>
            </a:r>
            <a:endParaRPr lang="en-GB" sz="2000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5250" y="2117299"/>
            <a:ext cx="3910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  <a:latin typeface="Calibri" panose="020F0502020204030204" pitchFamily="34" charset="0"/>
              </a:rPr>
              <a:t>A</a:t>
            </a:r>
            <a:r>
              <a:rPr lang="en-GB" sz="2000" b="1" dirty="0">
                <a:latin typeface="Calibri" panose="020F0502020204030204" pitchFamily="34" charset="0"/>
              </a:rPr>
              <a:t>wareness – live life mindfully </a:t>
            </a:r>
            <a:endParaRPr lang="en-GB" sz="2000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5250" y="2585571"/>
            <a:ext cx="43891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  <a:latin typeface="Calibri" panose="020F0502020204030204" pitchFamily="34" charset="0"/>
              </a:rPr>
              <a:t>T</a:t>
            </a:r>
            <a:r>
              <a:rPr lang="en-GB" sz="2000" b="1" dirty="0">
                <a:latin typeface="Calibri" panose="020F0502020204030204" pitchFamily="34" charset="0"/>
              </a:rPr>
              <a:t>rying out – keep learning new things</a:t>
            </a:r>
            <a:endParaRPr lang="en-GB" sz="2000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5250" y="3395990"/>
            <a:ext cx="5134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  <a:latin typeface="Calibri" panose="020F0502020204030204" pitchFamily="34" charset="0"/>
              </a:rPr>
              <a:t>D</a:t>
            </a:r>
            <a:r>
              <a:rPr lang="en-GB" sz="2000" b="1" dirty="0">
                <a:latin typeface="Calibri" panose="020F0502020204030204" pitchFamily="34" charset="0"/>
              </a:rPr>
              <a:t>irection – have goals to look forward to</a:t>
            </a:r>
            <a:endParaRPr lang="en-GB" sz="2000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3386" y="3922933"/>
            <a:ext cx="4600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  <a:latin typeface="Calibri" panose="020F0502020204030204" pitchFamily="34" charset="0"/>
              </a:rPr>
              <a:t>R</a:t>
            </a:r>
            <a:r>
              <a:rPr lang="en-GB" sz="2000" b="1" dirty="0">
                <a:latin typeface="Calibri" panose="020F0502020204030204" pitchFamily="34" charset="0"/>
              </a:rPr>
              <a:t>esilience – find ways to bounce back</a:t>
            </a:r>
            <a:endParaRPr lang="en-GB" sz="2800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3386" y="4435046"/>
            <a:ext cx="4515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  <a:latin typeface="Calibri" panose="020F0502020204030204" pitchFamily="34" charset="0"/>
              </a:rPr>
              <a:t>E</a:t>
            </a:r>
            <a:r>
              <a:rPr lang="en-GB" sz="2000" b="1" dirty="0">
                <a:latin typeface="Calibri" panose="020F0502020204030204" pitchFamily="34" charset="0"/>
              </a:rPr>
              <a:t>motions – look for what’s good</a:t>
            </a:r>
            <a:endParaRPr lang="en-GB" sz="2800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3386" y="5001476"/>
            <a:ext cx="5444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  <a:latin typeface="Calibri" panose="020F0502020204030204" pitchFamily="34" charset="0"/>
              </a:rPr>
              <a:t>A</a:t>
            </a:r>
            <a:r>
              <a:rPr lang="en-GB" sz="2000" b="1" dirty="0">
                <a:latin typeface="Calibri" panose="020F0502020204030204" pitchFamily="34" charset="0"/>
              </a:rPr>
              <a:t>cceptance – be comfortable with who you are</a:t>
            </a:r>
            <a:endParaRPr lang="en-GB" sz="2800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9318" y="5513589"/>
            <a:ext cx="5430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  <a:latin typeface="Calibri" panose="020F0502020204030204" pitchFamily="34" charset="0"/>
              </a:rPr>
              <a:t>M</a:t>
            </a:r>
            <a:r>
              <a:rPr lang="en-GB" sz="2000" b="1" dirty="0">
                <a:latin typeface="Calibri" panose="020F0502020204030204" pitchFamily="34" charset="0"/>
              </a:rPr>
              <a:t>eaning – be part of something bigger</a:t>
            </a:r>
            <a:endParaRPr lang="en-GB" sz="2800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pic>
        <p:nvPicPr>
          <p:cNvPr id="13" name="Picture 12" descr="7 People Share How A Stranger's Kindness Saved Their Life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37" t="2746" r="18030" b="2204"/>
          <a:stretch/>
        </p:blipFill>
        <p:spPr bwMode="auto">
          <a:xfrm>
            <a:off x="7336302" y="355261"/>
            <a:ext cx="1223889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Attachment &amp; Trauma Network Blog Archives | Attachment and Trauma ...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1549" y="516597"/>
            <a:ext cx="1280162" cy="1235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Exercising Well with Diabetes Using Automated Insulin Delivery ...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60" y="1433804"/>
            <a:ext cx="1481601" cy="9451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Teaching our kids healthy eating must start early - The Washington ...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6382" y="293550"/>
            <a:ext cx="740656" cy="874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How to Meditate - Mindful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2" t="1478" r="14075" b="1180"/>
          <a:stretch/>
        </p:blipFill>
        <p:spPr bwMode="auto">
          <a:xfrm>
            <a:off x="10705514" y="3108791"/>
            <a:ext cx="1223889" cy="1227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10 Tips for Learning Something New | Memory Foundation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0727" y="5279496"/>
            <a:ext cx="2089573" cy="1001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The Importance of Setting Goals for Your Membership Business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506" y="5453835"/>
            <a:ext cx="1583176" cy="11659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RESILIENCE Bouncing back - Words &amp; Pictures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650" y="3919210"/>
            <a:ext cx="1213042" cy="1264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Positive Attitude Increases Productivity|The Circle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495" y="2420717"/>
            <a:ext cx="1520825" cy="97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If You Want to Build Better Relationships, You Have to Learn to Be ...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449" y="2538989"/>
            <a:ext cx="1725521" cy="13802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Happy People Feel Part of Something Bigger Than Themselves | Feel ...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876" y="1060948"/>
            <a:ext cx="1447800" cy="9601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8243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</TotalTime>
  <Words>422</Words>
  <Application>Microsoft Office PowerPoint</Application>
  <PresentationFormat>Widescreen</PresentationFormat>
  <Paragraphs>44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Trebuchet MS</vt:lpstr>
      <vt:lpstr>Wingdings 3</vt:lpstr>
      <vt:lpstr>Facet</vt:lpstr>
      <vt:lpstr>Mental Health First Aid   An 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Mental Health First Aid   An Introduction</dc:title>
  <dc:creator>Catherine Fulcher</dc:creator>
  <cp:lastModifiedBy>Tanya Blandford</cp:lastModifiedBy>
  <cp:revision>6</cp:revision>
  <cp:lastPrinted>2024-10-09T06:43:22Z</cp:lastPrinted>
  <dcterms:created xsi:type="dcterms:W3CDTF">2024-10-07T10:48:24Z</dcterms:created>
  <dcterms:modified xsi:type="dcterms:W3CDTF">2024-10-09T06:45:20Z</dcterms:modified>
</cp:coreProperties>
</file>