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75" r:id="rId3"/>
    <p:sldId id="261" r:id="rId4"/>
    <p:sldId id="276" r:id="rId5"/>
    <p:sldId id="277" r:id="rId6"/>
    <p:sldId id="278" r:id="rId7"/>
    <p:sldId id="279" r:id="rId8"/>
    <p:sldId id="262" r:id="rId9"/>
    <p:sldId id="280" r:id="rId10"/>
    <p:sldId id="274" r:id="rId11"/>
  </p:sldIdLst>
  <p:sldSz cx="12188825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18DAB5"/>
    <a:srgbClr val="DB35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599" autoAdjust="0"/>
  </p:normalViewPr>
  <p:slideViewPr>
    <p:cSldViewPr>
      <p:cViewPr varScale="1">
        <p:scale>
          <a:sx n="87" d="100"/>
          <a:sy n="87" d="100"/>
        </p:scale>
        <p:origin x="90" y="132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2" d="100"/>
          <a:sy n="52" d="100"/>
        </p:scale>
        <p:origin x="2664" y="3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t>11/24/2023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t>11/24/2023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3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11/24/2023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11/24/2023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11/24/2023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11/24/2023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11/24/2023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11/24/2023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11/24/2023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11/24/2023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11/24/2023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dirty="0"/>
              <a:t>Click to edit Master text styles</a:t>
            </a:r>
          </a:p>
          <a:p>
            <a:pPr lvl="1"/>
            <a:r>
              <a:rPr dirty="0"/>
              <a:t>Second level</a:t>
            </a:r>
          </a:p>
          <a:p>
            <a:pPr lvl="2"/>
            <a:r>
              <a:rPr dirty="0"/>
              <a:t>Third level</a:t>
            </a:r>
          </a:p>
          <a:p>
            <a:pPr lvl="3"/>
            <a:r>
              <a:rPr dirty="0"/>
              <a:t>Fourth level</a:t>
            </a:r>
          </a:p>
          <a:p>
            <a:pPr lvl="4"/>
            <a:r>
              <a:rPr dirty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11/24/2023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E8FB1-0A7A-443E-AAF7-31D4FA1AA312}" type="datetimeFigureOut">
              <a:rPr lang="en-US" smtClean="0"/>
              <a:pPr/>
              <a:t>11/24/2023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2" y="1046820"/>
            <a:ext cx="9144000" cy="1740024"/>
          </a:xfrm>
        </p:spPr>
        <p:txBody>
          <a:bodyPr/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Phonics in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Mandeville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2" y="5307124"/>
            <a:ext cx="9143999" cy="1008112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latin typeface="Cavolini" panose="03000502040302020204" pitchFamily="66" charset="0"/>
                <a:cs typeface="Cavolini" panose="03000502040302020204" pitchFamily="66" charset="0"/>
              </a:rPr>
              <a:t>A practical guide</a:t>
            </a:r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 1</a:t>
            </a:r>
            <a:endParaRPr lang="en-GB" sz="5400" b="1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69876" y="2132856"/>
            <a:ext cx="82809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u="sng" dirty="0">
                <a:latin typeface="Comic Sans MS" panose="030F0702030302020204" pitchFamily="66" charset="0"/>
              </a:rPr>
              <a:t>Phase 1</a:t>
            </a:r>
            <a:r>
              <a:rPr lang="en-US" sz="2800" dirty="0">
                <a:latin typeface="Comic Sans MS" panose="030F0702030302020204" pitchFamily="66" charset="0"/>
              </a:rPr>
              <a:t> concentrates on developing children’s expressive communication and listening skills and lays the foundations for the phonic work which starts in Phase 2. The emphasis during Phase 1 is to get children attuned to the sounds around them and </a:t>
            </a:r>
            <a:r>
              <a:rPr lang="en-US" sz="2800" dirty="0" smtClean="0">
                <a:latin typeface="Comic Sans MS" panose="030F0702030302020204" pitchFamily="66" charset="0"/>
              </a:rPr>
              <a:t>being ready </a:t>
            </a:r>
            <a:r>
              <a:rPr lang="en-US" sz="2800" dirty="0">
                <a:latin typeface="Comic Sans MS" panose="030F0702030302020204" pitchFamily="66" charset="0"/>
              </a:rPr>
              <a:t>to begin developing oral blending and segmenting skills.</a:t>
            </a:r>
          </a:p>
        </p:txBody>
      </p:sp>
    </p:spTree>
    <p:extLst>
      <p:ext uri="{BB962C8B-B14F-4D97-AF65-F5344CB8AC3E}">
        <p14:creationId xmlns:p14="http://schemas.microsoft.com/office/powerpoint/2010/main" val="74157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0489" y="123238"/>
            <a:ext cx="10260630" cy="1257701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avolini" panose="03000502040302020204"/>
              </a:rPr>
              <a:t>Phase 1 – 7 Aspects: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42084" y="1808537"/>
            <a:ext cx="5760640" cy="60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3600" b="1" dirty="0" smtClean="0">
                <a:solidFill>
                  <a:srgbClr val="92D050"/>
                </a:solidFill>
                <a:latin typeface="Bodoni MT" panose="02070603080606020203" pitchFamily="18" charset="0"/>
              </a:rPr>
              <a:t>1. </a:t>
            </a:r>
            <a:r>
              <a:rPr lang="en-US" sz="3600" b="1" u="sng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</a:t>
            </a:r>
            <a:r>
              <a:rPr lang="en-US" sz="3600" b="1" u="sng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sounds</a:t>
            </a:r>
            <a:endParaRPr lang="en-GB" sz="3600" b="1" u="sng" dirty="0">
              <a:solidFill>
                <a:srgbClr val="92D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42084" y="2852936"/>
            <a:ext cx="5760640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Sounds around us in general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environment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experiencing noticing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recognizing,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responding to making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associations, remembering what makes a particular sound. 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89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0120" y="692696"/>
            <a:ext cx="9180512" cy="1322784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u="sng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b="1" u="sng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Instrumental sounds</a:t>
            </a:r>
            <a:br>
              <a:rPr lang="en-US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998068" y="2564904"/>
            <a:ext cx="5544616" cy="1654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This aspect aims to develop children’s awareness of sounds made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instruments and noise makers. 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33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02124" y="2636912"/>
            <a:ext cx="4860030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The aim of this aspect is to develop children’s awareness of sounds and rhythms. 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xfrm>
            <a:off x="1522414" y="759869"/>
            <a:ext cx="914399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3200" b="1" dirty="0">
                <a:solidFill>
                  <a:srgbClr val="DB35C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200" b="1" u="sng" dirty="0">
                <a:solidFill>
                  <a:srgbClr val="DB35C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Body percussion </a:t>
            </a:r>
            <a:endParaRPr lang="en-GB" sz="3200" b="1" u="sng" dirty="0">
              <a:solidFill>
                <a:srgbClr val="DB35C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06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 txBox="1">
            <a:spLocks noGrp="1"/>
          </p:cNvSpPr>
          <p:nvPr>
            <p:ph type="title"/>
          </p:nvPr>
        </p:nvSpPr>
        <p:spPr>
          <a:xfrm>
            <a:off x="1522414" y="704469"/>
            <a:ext cx="9143998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3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600" b="1" u="sng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Rhythm &amp; rhyme</a:t>
            </a:r>
            <a:endParaRPr lang="en-GB" sz="3600" b="1" u="sng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14092" y="2492896"/>
            <a:ext cx="6048672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90000"/>
              </a:lnSpc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Experiencing, appreciating and engaging with rhythm and rhyme to develop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an awareness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of rhythm and rhyme in speech. 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8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 txBox="1">
            <a:spLocks noGrp="1"/>
          </p:cNvSpPr>
          <p:nvPr>
            <p:ph type="title"/>
          </p:nvPr>
        </p:nvSpPr>
        <p:spPr>
          <a:xfrm>
            <a:off x="1522414" y="704469"/>
            <a:ext cx="9143998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36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3600" b="1" u="sng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Alliteration</a:t>
            </a:r>
            <a:endParaRPr lang="en-GB" sz="3600" b="1" u="sng" dirty="0">
              <a:solidFill>
                <a:schemeClr val="accent5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90156" y="2492896"/>
            <a:ext cx="4896544" cy="2088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90000"/>
              </a:lnSpc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The focus is on initial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sounds of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words,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for example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tongue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twisters: Peter Piper picked a peck of pickled peppers.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29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006180" y="620688"/>
            <a:ext cx="3960440" cy="60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600" b="1" dirty="0">
                <a:solidFill>
                  <a:srgbClr val="18DA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sz="3600" b="1" u="sng" dirty="0">
                <a:solidFill>
                  <a:srgbClr val="18DA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Voice sounds</a:t>
            </a:r>
            <a:endParaRPr lang="en-GB" sz="3600" b="1" u="sng" dirty="0">
              <a:solidFill>
                <a:srgbClr val="18DAB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58108" y="2348880"/>
            <a:ext cx="5832648" cy="2806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Using human voice with intonation, pitch, volume, rhythm etc. to make sounds, onomatopoeia – making environmental like sounds with voice (e.g. a dog goes woof-woof).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02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4052" y="620688"/>
            <a:ext cx="763284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200" b="1" dirty="0">
                <a:solidFill>
                  <a:srgbClr val="00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sz="3200" b="1" u="sng" dirty="0">
                <a:solidFill>
                  <a:srgbClr val="00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Oral blending and segmenting</a:t>
            </a:r>
            <a:endParaRPr lang="en-GB" sz="3200" b="1" u="sng" dirty="0">
              <a:solidFill>
                <a:srgbClr val="00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02124" y="2132856"/>
            <a:ext cx="55446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Putting phonemes (speech sounds) together without gaps to create a word; breaking words into separate speech sounds. Start with words consisting of 2 / 3 sounds and increase the number gradually, to increase the short term memory.</a:t>
            </a:r>
          </a:p>
        </p:txBody>
      </p:sp>
    </p:spTree>
    <p:extLst>
      <p:ext uri="{BB962C8B-B14F-4D97-AF65-F5344CB8AC3E}">
        <p14:creationId xmlns:p14="http://schemas.microsoft.com/office/powerpoint/2010/main" val="369222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1419" y="243296"/>
            <a:ext cx="9143998" cy="1020762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 2: </a:t>
            </a:r>
            <a:endParaRPr lang="en-GB" sz="4000" b="1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3378" y="1621040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Teach one sound at a time.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9816" y="2386330"/>
            <a:ext cx="5760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Don’t get stuck on initial sounds – teach pupils to find the sound you are teaching in the middle and at the end of the words.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5820" y="4242119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Use scaffolding and teach using pupils’ prior knowledge. 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5820" y="5377665"/>
            <a:ext cx="5760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Revise the previously taught sounds frequently – you might want to engage the parents.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54452" y="1686136"/>
            <a:ext cx="5544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As soon as the pupil has mastered recognizing the first few sounds reliably, engage them in blending the sounds into words.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38428" y="4242119"/>
            <a:ext cx="55446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Beware of separating clusters of sounds which make one sound (e.g.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igh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ee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oo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etc.) - diagraphs, trigraphs, and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quadgraphs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– these are taught at a later stage.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13418" y="3057415"/>
            <a:ext cx="5544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Choose short simple words: Vowel – Consonant (VC) such as it, at, and CVC, such as cat, dog, bug.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628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  <p:bldP spid="9" grpId="0"/>
      <p:bldP spid="10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TF00001018.potx" id="{D19C2884-2C55-4C1A-A5C2-5D03FF1F35A4}" vid="{5F7A9C6A-558C-4654-B762-2F22BC904FAE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Chalkboard education presentation (widescreen)</Template>
  <TotalTime>794</TotalTime>
  <Words>422</Words>
  <Application>Microsoft Office PowerPoint</Application>
  <PresentationFormat>Custom</PresentationFormat>
  <Paragraphs>27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Bodoni MT</vt:lpstr>
      <vt:lpstr>Cavolini</vt:lpstr>
      <vt:lpstr>Comic Sans MS</vt:lpstr>
      <vt:lpstr>Consolas</vt:lpstr>
      <vt:lpstr>Corbel</vt:lpstr>
      <vt:lpstr>Wingdings</vt:lpstr>
      <vt:lpstr>Chalkboard 16x9</vt:lpstr>
      <vt:lpstr>Phonics in Mandeville</vt:lpstr>
      <vt:lpstr>Phase 1</vt:lpstr>
      <vt:lpstr>Phase 1 – 7 Aspects:</vt:lpstr>
      <vt:lpstr>      2. Instrumental sounds  </vt:lpstr>
      <vt:lpstr>3. Body percussion </vt:lpstr>
      <vt:lpstr>4. Rhythm &amp; rhyme</vt:lpstr>
      <vt:lpstr>5. Alliteration</vt:lpstr>
      <vt:lpstr>PowerPoint Presentation</vt:lpstr>
      <vt:lpstr>PowerPoint Presentation</vt:lpstr>
      <vt:lpstr>Phase 2: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in Mandeville – Phases 1 &amp; 2</dc:title>
  <dc:creator>Anna Fidos-Lewis</dc:creator>
  <cp:lastModifiedBy>Bryony O'Brien</cp:lastModifiedBy>
  <cp:revision>43</cp:revision>
  <cp:lastPrinted>2023-03-07T14:50:09Z</cp:lastPrinted>
  <dcterms:created xsi:type="dcterms:W3CDTF">2023-03-05T13:24:40Z</dcterms:created>
  <dcterms:modified xsi:type="dcterms:W3CDTF">2023-11-24T13:10:00Z</dcterms:modified>
</cp:coreProperties>
</file>