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0" r:id="rId5"/>
    <p:sldId id="268" r:id="rId6"/>
    <p:sldId id="270" r:id="rId7"/>
    <p:sldId id="258" r:id="rId8"/>
    <p:sldId id="259" r:id="rId9"/>
    <p:sldId id="261" r:id="rId10"/>
    <p:sldId id="264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50" autoAdjust="0"/>
    <p:restoredTop sz="94660"/>
  </p:normalViewPr>
  <p:slideViewPr>
    <p:cSldViewPr>
      <p:cViewPr varScale="1">
        <p:scale>
          <a:sx n="61" d="100"/>
          <a:sy n="61" d="100"/>
        </p:scale>
        <p:origin x="1494" y="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81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98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24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4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64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7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12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681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482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785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03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B8CA1-4B21-49C2-B2B3-00B039B28D45}" type="datetimeFigureOut">
              <a:rPr lang="en-GB" smtClean="0"/>
              <a:pPr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0B201-CD3E-4726-97A9-5EC871ACD5A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57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450" y="210299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Schema: The Observation and  Development of Play-In a ‘Free Flow, Child Led Learning Environment ‘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1027" name="Picture 3" descr="C:\Users\Katy\AppData\Local\Microsoft\Windows\Temporary Internet Files\Content.IE5\5SLH0MQZ\CartoonKids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73016"/>
            <a:ext cx="4271764" cy="221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19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What are Schema ?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Schemas are </a:t>
            </a:r>
            <a:r>
              <a:rPr lang="en-US" b="1" dirty="0" smtClean="0"/>
              <a:t>patterns </a:t>
            </a:r>
            <a:r>
              <a:rPr lang="en-US" b="1" dirty="0"/>
              <a:t>of repeated </a:t>
            </a:r>
            <a:r>
              <a:rPr lang="en-US" b="1" dirty="0" err="1"/>
              <a:t>behaviour</a:t>
            </a:r>
            <a:r>
              <a:rPr lang="en-US" b="1" dirty="0"/>
              <a:t> </a:t>
            </a:r>
            <a:r>
              <a:rPr lang="en-US" dirty="0"/>
              <a:t>which allow children to explore and express developing ideas and thoughts through their play </a:t>
            </a:r>
            <a:r>
              <a:rPr lang="en-US" dirty="0" smtClean="0"/>
              <a:t>and active  </a:t>
            </a:r>
            <a:r>
              <a:rPr lang="en-US" dirty="0"/>
              <a:t>exploration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Schema are an </a:t>
            </a:r>
            <a:r>
              <a:rPr lang="en-US" b="1" dirty="0" smtClean="0"/>
              <a:t>observational lens </a:t>
            </a:r>
            <a:r>
              <a:rPr lang="en-US" dirty="0" smtClean="0"/>
              <a:t>through which we can view and interpret  the play activities that </a:t>
            </a:r>
            <a:r>
              <a:rPr lang="en-US" b="1" dirty="0" smtClean="0"/>
              <a:t>intrinsically</a:t>
            </a:r>
            <a:r>
              <a:rPr lang="en-US" dirty="0" smtClean="0"/>
              <a:t> </a:t>
            </a:r>
            <a:r>
              <a:rPr lang="en-US" b="1" dirty="0" smtClean="0"/>
              <a:t>motivate</a:t>
            </a:r>
            <a:r>
              <a:rPr lang="en-US" dirty="0" smtClean="0"/>
              <a:t> our children</a:t>
            </a:r>
            <a:endParaRPr lang="en-GB" dirty="0" smtClean="0"/>
          </a:p>
          <a:p>
            <a:r>
              <a:rPr lang="en-GB" dirty="0" smtClean="0"/>
              <a:t>Children need to practise their schema </a:t>
            </a:r>
            <a:r>
              <a:rPr lang="en-GB" b="1" dirty="0" smtClean="0"/>
              <a:t>again </a:t>
            </a:r>
            <a:r>
              <a:rPr lang="en-GB" dirty="0" smtClean="0"/>
              <a:t>and </a:t>
            </a:r>
            <a:r>
              <a:rPr lang="en-GB" b="1" dirty="0" smtClean="0"/>
              <a:t>again</a:t>
            </a:r>
            <a:r>
              <a:rPr lang="en-GB" dirty="0" smtClean="0"/>
              <a:t> in their self- directed  play . They are the building blocks of knowledge as they use their schema to make sense of their world, building new neural pathways  to facilitate cognitive processes . ( </a:t>
            </a:r>
            <a:r>
              <a:rPr lang="en-GB" dirty="0" err="1" smtClean="0"/>
              <a:t>eg</a:t>
            </a:r>
            <a:r>
              <a:rPr lang="en-GB" dirty="0" smtClean="0"/>
              <a:t>. first schema )</a:t>
            </a:r>
          </a:p>
          <a:p>
            <a:r>
              <a:rPr lang="en-GB" dirty="0" smtClean="0"/>
              <a:t>As children grow these schema increase in number and complexity.</a:t>
            </a:r>
          </a:p>
        </p:txBody>
      </p:sp>
    </p:spTree>
    <p:extLst>
      <p:ext uri="{BB962C8B-B14F-4D97-AF65-F5344CB8AC3E}">
        <p14:creationId xmlns:p14="http://schemas.microsoft.com/office/powerpoint/2010/main" val="394244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Examples of Schema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u="sng" dirty="0" smtClean="0"/>
              <a:t>Enclosure</a:t>
            </a:r>
            <a:r>
              <a:rPr lang="en-GB" dirty="0" smtClean="0"/>
              <a:t>: putting things inside other things like objects into boxes, climbing into boxes or cupboards, filling containers.</a:t>
            </a:r>
          </a:p>
          <a:p>
            <a:r>
              <a:rPr lang="en-GB" b="1" u="sng" dirty="0" smtClean="0"/>
              <a:t>Transforming</a:t>
            </a:r>
            <a:r>
              <a:rPr lang="en-GB" dirty="0" smtClean="0"/>
              <a:t>: the urge to make things change – squish them, bang them, hit them, mix them. Holding food and rink in mouth, put sand in water tray, adding water to dirt.</a:t>
            </a:r>
          </a:p>
          <a:p>
            <a:r>
              <a:rPr lang="en-GB" b="1" u="sng" dirty="0" smtClean="0"/>
              <a:t>Orientation: </a:t>
            </a:r>
            <a:r>
              <a:rPr lang="en-GB" dirty="0" smtClean="0"/>
              <a:t>the need to be upside down, sideways, see what the world looks like from under the table or top of the hill</a:t>
            </a:r>
          </a:p>
          <a:p>
            <a:r>
              <a:rPr lang="en-GB" b="1" u="sng" dirty="0" smtClean="0"/>
              <a:t>Trajectory </a:t>
            </a:r>
            <a:r>
              <a:rPr lang="en-GB" dirty="0" smtClean="0"/>
              <a:t>: throwing, dropping things, sliding things along the floor, putting hand under running tap. Climbing and jumping. It can be vertical ,horizontal or diagonal . It can be to do with the trajectory of the child, objects or materials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Examples of Schema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3300" b="1" u="sng" dirty="0" smtClean="0"/>
              <a:t>Transporting: </a:t>
            </a:r>
            <a:r>
              <a:rPr lang="en-GB" sz="3300" dirty="0" smtClean="0"/>
              <a:t>collecting objects and carry them around in their hands, bag, wheelbarrow etc.. They move things around from one place to another and can move them back again.</a:t>
            </a:r>
          </a:p>
          <a:p>
            <a:r>
              <a:rPr lang="en-GB" sz="3300" b="1" u="sng" dirty="0" smtClean="0"/>
              <a:t>Connection: </a:t>
            </a:r>
            <a:r>
              <a:rPr lang="en-GB" sz="3300" dirty="0" smtClean="0"/>
              <a:t>connect things together, pull them apart – </a:t>
            </a:r>
            <a:r>
              <a:rPr lang="en-GB" sz="3300" dirty="0" err="1" smtClean="0"/>
              <a:t>lego</a:t>
            </a:r>
            <a:r>
              <a:rPr lang="en-GB" sz="3300" dirty="0" smtClean="0"/>
              <a:t>. Build a tower and knock it down with  blocks, boxes. Connecting things with </a:t>
            </a:r>
            <a:r>
              <a:rPr lang="en-GB" sz="3300" dirty="0" err="1" smtClean="0"/>
              <a:t>sellotape</a:t>
            </a:r>
            <a:r>
              <a:rPr lang="en-GB" sz="3300" dirty="0" smtClean="0"/>
              <a:t> and string.</a:t>
            </a:r>
          </a:p>
          <a:p>
            <a:r>
              <a:rPr lang="en-GB" sz="3300" b="1" u="sng" dirty="0" smtClean="0"/>
              <a:t>Rotation: </a:t>
            </a:r>
            <a:r>
              <a:rPr lang="en-GB" sz="3300" dirty="0" smtClean="0"/>
              <a:t>spinning on the spot , spinning in the saucer rolling along the </a:t>
            </a:r>
            <a:r>
              <a:rPr lang="en-GB" sz="3300" dirty="0" err="1" smtClean="0"/>
              <a:t>floor,watching</a:t>
            </a:r>
            <a:r>
              <a:rPr lang="en-GB" sz="3300" dirty="0" smtClean="0"/>
              <a:t> the washing machine, spinning wheels, watching wheels turn, circular mark making/scribbles.</a:t>
            </a:r>
          </a:p>
          <a:p>
            <a:endParaRPr lang="en-GB" sz="3300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63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Examples of Schema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Positioning</a:t>
            </a:r>
            <a:r>
              <a:rPr lang="en-GB" dirty="0" smtClean="0"/>
              <a:t> – child likes to line things up, make patterns with objects, have things in a particular place</a:t>
            </a:r>
          </a:p>
          <a:p>
            <a:r>
              <a:rPr lang="en-GB" b="1" u="sng" dirty="0" smtClean="0"/>
              <a:t>Enveloping</a:t>
            </a:r>
            <a:r>
              <a:rPr lang="en-GB" dirty="0" smtClean="0"/>
              <a:t> – they have the urge to cover themselves/ roll themselves up in a blanket, envelop objects, they may open them up and then do it all again. Tents, hammocks, shelters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00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Creating a Free Flow Play environment with open ended resources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Schema are best practiced in a  free flow  play environment using open ended resources which enable  practice of </a:t>
            </a:r>
            <a:r>
              <a:rPr lang="en-US" smtClean="0"/>
              <a:t>all the </a:t>
            </a:r>
            <a:r>
              <a:rPr lang="en-US" dirty="0" smtClean="0"/>
              <a:t>schema and also reflect  the children’s interests ( see photos )</a:t>
            </a:r>
          </a:p>
          <a:p>
            <a:r>
              <a:rPr lang="en-US" dirty="0" smtClean="0"/>
              <a:t>Children will show you what they know as they play. Open ended resources have endless possibilities allowing children to be creative and play in their own unique way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91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C00000"/>
                </a:solidFill>
              </a:rPr>
              <a:t>The role of the adult – Freedom with Guidance and  ( Scaffolding Learning )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By observing children as they play and explore we can identify their schema</a:t>
            </a:r>
          </a:p>
          <a:p>
            <a:r>
              <a:rPr lang="en-US" dirty="0" smtClean="0"/>
              <a:t>The role of the adult is to observe, develop and extend</a:t>
            </a:r>
          </a:p>
          <a:p>
            <a:r>
              <a:rPr lang="en-US" dirty="0" smtClean="0"/>
              <a:t>Through</a:t>
            </a:r>
            <a:r>
              <a:rPr lang="en-US" b="1" dirty="0" smtClean="0"/>
              <a:t> </a:t>
            </a:r>
            <a:r>
              <a:rPr lang="en-US" b="1" dirty="0"/>
              <a:t>observation </a:t>
            </a:r>
            <a:r>
              <a:rPr lang="en-US" dirty="0"/>
              <a:t>( video, photos ) of their schema and interests   we can </a:t>
            </a:r>
            <a:r>
              <a:rPr lang="en-US" dirty="0" smtClean="0"/>
              <a:t>show </a:t>
            </a:r>
            <a:r>
              <a:rPr lang="en-US" dirty="0"/>
              <a:t>progress over time and so further  adapt the free flow learning/ play  environment to meet and extend their learning </a:t>
            </a:r>
            <a:endParaRPr lang="en-GB" dirty="0"/>
          </a:p>
          <a:p>
            <a:r>
              <a:rPr lang="en-US" b="1" dirty="0" smtClean="0"/>
              <a:t>Develop </a:t>
            </a:r>
            <a:r>
              <a:rPr lang="en-US" dirty="0" smtClean="0"/>
              <a:t>and </a:t>
            </a:r>
            <a:r>
              <a:rPr lang="en-US" b="1" dirty="0" smtClean="0"/>
              <a:t>extend</a:t>
            </a:r>
            <a:r>
              <a:rPr lang="en-US" dirty="0"/>
              <a:t> </a:t>
            </a:r>
            <a:r>
              <a:rPr lang="en-US" dirty="0" smtClean="0"/>
              <a:t>- follow the child’s lead by joining them in their play ( Intensive Interaction  ) or scaffolding </a:t>
            </a:r>
            <a:r>
              <a:rPr lang="en-US" dirty="0"/>
              <a:t>/</a:t>
            </a:r>
            <a:r>
              <a:rPr lang="en-US" dirty="0" smtClean="0"/>
              <a:t>modelling an extension to their play ( introduce ( but not using the time to  directly teach a skill ) </a:t>
            </a:r>
          </a:p>
          <a:p>
            <a:r>
              <a:rPr lang="en-GB" b="1" dirty="0"/>
              <a:t>Zone of Proximal development </a:t>
            </a:r>
            <a:r>
              <a:rPr lang="en-GB" dirty="0"/>
              <a:t>- skills too difficult for a child to master on their own, but that can be done with guidance and encouragement from a knowledgeable person</a:t>
            </a:r>
          </a:p>
          <a:p>
            <a:r>
              <a:rPr lang="en-GB" b="1" dirty="0"/>
              <a:t>Scaffolding</a:t>
            </a:r>
            <a:r>
              <a:rPr lang="en-GB" dirty="0"/>
              <a:t> – the way in which a more knowledgeable other can support a learner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3691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C00000"/>
                </a:solidFill>
              </a:rPr>
              <a:t>What we have observed in our children’s play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majority of children do not stay within one schema</a:t>
            </a:r>
          </a:p>
          <a:p>
            <a:r>
              <a:rPr lang="en-US" dirty="0" smtClean="0"/>
              <a:t>They may combine schema</a:t>
            </a:r>
            <a:endParaRPr lang="en-GB" dirty="0" smtClean="0"/>
          </a:p>
          <a:p>
            <a:r>
              <a:rPr lang="en-GB" dirty="0" smtClean="0"/>
              <a:t>They may flit from one to another</a:t>
            </a:r>
          </a:p>
          <a:p>
            <a:r>
              <a:rPr lang="en-GB" dirty="0" smtClean="0"/>
              <a:t>They may have one schema that is dominant. </a:t>
            </a:r>
          </a:p>
          <a:p>
            <a:r>
              <a:rPr lang="en-GB" dirty="0" smtClean="0"/>
              <a:t>A few may stay with one schema throughout </a:t>
            </a:r>
          </a:p>
        </p:txBody>
      </p:sp>
    </p:spTree>
    <p:extLst>
      <p:ext uri="{BB962C8B-B14F-4D97-AF65-F5344CB8AC3E}">
        <p14:creationId xmlns:p14="http://schemas.microsoft.com/office/powerpoint/2010/main" val="116890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C00000"/>
                </a:solidFill>
              </a:rPr>
              <a:t>What can we do with knowledge of a child’s schema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We can identify the </a:t>
            </a:r>
            <a:r>
              <a:rPr lang="en-GB" b="1" dirty="0" smtClean="0"/>
              <a:t>schema</a:t>
            </a:r>
            <a:r>
              <a:rPr lang="en-GB" dirty="0" smtClean="0"/>
              <a:t> the child is interested in and use our findings to extend and further develop their learning. ( schema extension )</a:t>
            </a:r>
          </a:p>
          <a:p>
            <a:r>
              <a:rPr lang="en-GB" dirty="0" smtClean="0"/>
              <a:t>We are more likely to be </a:t>
            </a:r>
            <a:r>
              <a:rPr lang="en-GB" b="1" dirty="0" smtClean="0"/>
              <a:t>in tune with  </a:t>
            </a:r>
            <a:r>
              <a:rPr lang="en-GB" dirty="0" smtClean="0"/>
              <a:t>our children and </a:t>
            </a:r>
            <a:r>
              <a:rPr lang="en-GB" b="1" dirty="0" smtClean="0"/>
              <a:t>understand</a:t>
            </a:r>
            <a:r>
              <a:rPr lang="en-GB" dirty="0" smtClean="0"/>
              <a:t> the way in which they want to play , think and learn</a:t>
            </a:r>
          </a:p>
          <a:p>
            <a:r>
              <a:rPr lang="en-GB" dirty="0" smtClean="0"/>
              <a:t>We can share their play  interests and can offer learning experiences that reflect and support their interests.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523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C00000"/>
                </a:solidFill>
              </a:rPr>
              <a:t>Example of Developing learning</a:t>
            </a:r>
            <a:endParaRPr lang="en-GB" b="1" u="sng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dirty="0" smtClean="0"/>
              <a:t>Pupil </a:t>
            </a:r>
            <a:endParaRPr lang="en-GB" b="1" dirty="0"/>
          </a:p>
          <a:p>
            <a:r>
              <a:rPr lang="en-GB" dirty="0" smtClean="0"/>
              <a:t>Likes to pull a trolley around the area or sit in the trolley to be transported around with a friend (Transporting)</a:t>
            </a:r>
          </a:p>
          <a:p>
            <a:r>
              <a:rPr lang="en-GB" dirty="0" smtClean="0"/>
              <a:t>Extend this activity by turning it into a treasure hunt</a:t>
            </a:r>
            <a:r>
              <a:rPr lang="en-GB" dirty="0"/>
              <a:t> </a:t>
            </a:r>
            <a:r>
              <a:rPr lang="en-GB" dirty="0" smtClean="0"/>
              <a:t>- to locate and collect a number of logs in order to then build a tower</a:t>
            </a:r>
            <a:r>
              <a:rPr lang="en-GB" dirty="0"/>
              <a:t> </a:t>
            </a:r>
            <a:r>
              <a:rPr lang="en-GB" dirty="0" smtClean="0"/>
              <a:t>together ( Transporting, connecting, trajectory)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368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at the following pictures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Can you identify the Schema ?</a:t>
            </a:r>
            <a:endParaRPr lang="en-GB" dirty="0"/>
          </a:p>
        </p:txBody>
      </p:sp>
      <p:pic>
        <p:nvPicPr>
          <p:cNvPr id="3074" name="Picture 2" descr="C:\Users\Katy\AppData\Local\Microsoft\Windows\Temporary Internet Files\Content.IE5\GRKV4LXU\boy-312219_64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37112"/>
            <a:ext cx="1998452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aty\AppData\Local\Microsoft\Windows\Temporary Internet Files\Content.IE5\V4E2YNE1\thumb-boy-playing-with-toy-truck-66.6-6565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0" y="2959789"/>
            <a:ext cx="1837040" cy="1717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aty\AppData\Local\Microsoft\Windows\Temporary Internet Files\Content.IE5\5SLH0MQZ\2638204483_8fc2560d50_o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80214"/>
            <a:ext cx="1887080" cy="282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21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3117</TotalTime>
  <Words>847</Words>
  <Application>Microsoft Office PowerPoint</Application>
  <PresentationFormat>On-screen Show (4:3)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Schema: The Observation and  Development of Play-In a ‘Free Flow, Child Led Learning Environment ‘</vt:lpstr>
      <vt:lpstr>What are Schema ?</vt:lpstr>
      <vt:lpstr>Examples of Schema</vt:lpstr>
      <vt:lpstr>Examples of Schema</vt:lpstr>
      <vt:lpstr>Examples of Schema</vt:lpstr>
      <vt:lpstr>Creating a Free Flow Play environment with open ended resources</vt:lpstr>
      <vt:lpstr>The role of the adult – Freedom with Guidance and  ( Scaffolding Learning )</vt:lpstr>
      <vt:lpstr>What we have observed in our children’s play</vt:lpstr>
      <vt:lpstr>What can we do with knowledge of a child’s schema</vt:lpstr>
      <vt:lpstr>Example of Developing learning</vt:lpstr>
      <vt:lpstr>Look at the following pictures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Schema and Outdoors Learning</dc:title>
  <dc:creator>Katy Snell</dc:creator>
  <cp:lastModifiedBy>Denise Feasey</cp:lastModifiedBy>
  <cp:revision>49</cp:revision>
  <cp:lastPrinted>2016-01-04T08:21:42Z</cp:lastPrinted>
  <dcterms:created xsi:type="dcterms:W3CDTF">2016-01-03T19:29:18Z</dcterms:created>
  <dcterms:modified xsi:type="dcterms:W3CDTF">2023-06-21T12:10:21Z</dcterms:modified>
</cp:coreProperties>
</file>